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70" r:id="rId3"/>
    <p:sldId id="272" r:id="rId4"/>
    <p:sldId id="271" r:id="rId5"/>
    <p:sldId id="265" r:id="rId6"/>
    <p:sldId id="273" r:id="rId7"/>
    <p:sldId id="274" r:id="rId8"/>
    <p:sldId id="275" r:id="rId9"/>
    <p:sldId id="276" r:id="rId10"/>
    <p:sldId id="277" r:id="rId11"/>
    <p:sldId id="281" r:id="rId12"/>
    <p:sldId id="282" r:id="rId13"/>
    <p:sldId id="279" r:id="rId14"/>
    <p:sldId id="263" r:id="rId15"/>
    <p:sldId id="280" r:id="rId16"/>
    <p:sldId id="284" r:id="rId17"/>
    <p:sldId id="283" r:id="rId18"/>
    <p:sldId id="278" r:id="rId19"/>
    <p:sldId id="267" r:id="rId20"/>
    <p:sldId id="269" r:id="rId21"/>
    <p:sldId id="26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0"/>
  </p:normalViewPr>
  <p:slideViewPr>
    <p:cSldViewPr snapToGrid="0" snapToObjects="1">
      <p:cViewPr varScale="1">
        <p:scale>
          <a:sx n="101" d="100"/>
          <a:sy n="101" d="100"/>
        </p:scale>
        <p:origin x="14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0CAD47-4B70-44F8-A320-729B7278BD84}" type="datetimeFigureOut">
              <a:rPr lang="de-AT" smtClean="0"/>
              <a:t>22.04.2020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EBF27-8B04-4F5A-B68F-FA75BDD298BC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913800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9834" y="6405282"/>
            <a:ext cx="11952166" cy="304801"/>
          </a:xfrm>
        </p:spPr>
        <p:txBody>
          <a:bodyPr/>
          <a:lstStyle/>
          <a:p>
            <a:r>
              <a:rPr lang="en-US" dirty="0"/>
              <a:t>Gruppe 4										2019/20									Djedovic, </a:t>
            </a:r>
            <a:r>
              <a:rPr lang="en-US" dirty="0" err="1"/>
              <a:t>Mikula</a:t>
            </a:r>
            <a:r>
              <a:rPr lang="en-US" dirty="0"/>
              <a:t>, </a:t>
            </a:r>
            <a:r>
              <a:rPr lang="en-US" dirty="0" err="1"/>
              <a:t>Pratljacic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B6F34-504A-D24A-8A8D-90994058F5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ohFound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B72A8-14D9-034D-94DE-94C2A27A3B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Mikula</a:t>
            </a:r>
            <a:r>
              <a:rPr lang="en-US" dirty="0"/>
              <a:t> Florian, Djedovic Andrea, </a:t>
            </a:r>
            <a:r>
              <a:rPr lang="en-US" dirty="0" err="1"/>
              <a:t>Pratljacic</a:t>
            </a:r>
            <a:r>
              <a:rPr lang="en-US" dirty="0"/>
              <a:t> Dragan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D48D4B2-2FCE-40CD-9762-197F75259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9917" y="6448069"/>
            <a:ext cx="11952166" cy="304801"/>
          </a:xfrm>
        </p:spPr>
        <p:txBody>
          <a:bodyPr/>
          <a:lstStyle/>
          <a:p>
            <a:r>
              <a:rPr lang="en-US" dirty="0"/>
              <a:t>Gruppe 4										HTL – Villach 2019/20							Djedovic, </a:t>
            </a:r>
            <a:r>
              <a:rPr lang="en-US" dirty="0" err="1"/>
              <a:t>Mikula</a:t>
            </a:r>
            <a:r>
              <a:rPr lang="en-US" dirty="0"/>
              <a:t>, </a:t>
            </a:r>
            <a:r>
              <a:rPr lang="en-US" dirty="0" err="1"/>
              <a:t>Pratljacic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06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1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2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3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4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993565D-AFA7-4840-B9AF-71B3D7AE1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Routen</a:t>
            </a:r>
          </a:p>
        </p:txBody>
      </p:sp>
      <p:sp>
        <p:nvSpPr>
          <p:cNvPr id="36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7" name="Freeform: Shape 2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ectangle 2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15A23D26-0836-483C-899A-12A4D98EDD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43854" y="1759204"/>
            <a:ext cx="6270662" cy="3339127"/>
          </a:xfrm>
          <a:prstGeom prst="rect">
            <a:avLst/>
          </a:prstGeom>
          <a:effectLst/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DECA91-63E8-4B32-B9BF-28C1D7F6D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JavaFx/Android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F82853-5B2A-4F37-A577-B2BB57C04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7771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6F66D-C058-4BD8-BD7B-4A69EC089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Change 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FAB5D2-8866-43EF-A3E1-43DF98C800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27.11.2019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de-AT" dirty="0"/>
              <a:t> JavaFX wird extra gemacht. Eigenes Webservice &amp; eigene Datenbank</a:t>
            </a:r>
          </a:p>
          <a:p>
            <a:r>
              <a:rPr lang="de-AT" dirty="0"/>
              <a:t>		Iteration v1 </a:t>
            </a:r>
            <a:r>
              <a:rPr lang="de-AT" dirty="0">
                <a:sym typeface="Wingdings" panose="05000000000000000000" pitchFamily="2" charset="2"/>
              </a:rPr>
              <a:t></a:t>
            </a:r>
            <a:r>
              <a:rPr lang="de-AT" dirty="0"/>
              <a:t> wird ein eigenes Iterationsbild für JavaFX</a:t>
            </a:r>
          </a:p>
          <a:p>
            <a:r>
              <a:rPr lang="de-AT" dirty="0"/>
              <a:t>12.12.2019 </a:t>
            </a:r>
            <a:r>
              <a:rPr lang="de-AT" dirty="0">
                <a:sym typeface="Wingdings" panose="05000000000000000000" pitchFamily="2" charset="2"/>
              </a:rPr>
              <a:t></a:t>
            </a:r>
            <a:r>
              <a:rPr lang="de-AT" dirty="0"/>
              <a:t> Statt Listenansicht aller Überbegriffe nur Ansicht der Gegenstände</a:t>
            </a:r>
          </a:p>
          <a:p>
            <a:r>
              <a:rPr lang="de-AT" dirty="0"/>
              <a:t>02.01.2020 </a:t>
            </a:r>
            <a:r>
              <a:rPr lang="de-AT" dirty="0">
                <a:sym typeface="Wingdings" panose="05000000000000000000" pitchFamily="2" charset="2"/>
              </a:rPr>
              <a:t></a:t>
            </a:r>
            <a:r>
              <a:rPr lang="de-AT" dirty="0"/>
              <a:t> Änderung: Es soll auch ein Admin registriert werden können</a:t>
            </a:r>
          </a:p>
          <a:p>
            <a:r>
              <a:rPr lang="de-AT" dirty="0"/>
              <a:t>04.01.2020 </a:t>
            </a:r>
            <a:r>
              <a:rPr lang="de-AT" dirty="0">
                <a:sym typeface="Wingdings" panose="05000000000000000000" pitchFamily="2" charset="2"/>
              </a:rPr>
              <a:t></a:t>
            </a:r>
            <a:r>
              <a:rPr lang="de-AT" dirty="0"/>
              <a:t> Überbegriffe kann der User erstellen, falls diese noch nicht vorhanden</a:t>
            </a:r>
          </a:p>
          <a:p>
            <a:r>
              <a:rPr lang="de-AT" dirty="0"/>
              <a:t>16.03.2020 </a:t>
            </a:r>
            <a:r>
              <a:rPr lang="de-AT" dirty="0">
                <a:sym typeface="Wingdings" panose="05000000000000000000" pitchFamily="2" charset="2"/>
              </a:rPr>
              <a:t> </a:t>
            </a:r>
            <a:r>
              <a:rPr lang="de-AT" dirty="0" err="1">
                <a:sym typeface="Wingdings" panose="05000000000000000000" pitchFamily="2" charset="2"/>
              </a:rPr>
              <a:t>Map</a:t>
            </a:r>
            <a:r>
              <a:rPr lang="de-AT" dirty="0">
                <a:sym typeface="Wingdings" panose="05000000000000000000" pitchFamily="2" charset="2"/>
              </a:rPr>
              <a:t> -&gt; Statt markieren wo am meisten Verloren wurde, soll angezeigt werden wo was gefunden wurde</a:t>
            </a:r>
            <a:endParaRPr lang="de-AT" dirty="0"/>
          </a:p>
          <a:p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148B43B-A808-41AC-AFE4-AB45AFD6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JavaFx/Android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052B889-28FF-46A5-BC68-594C5DF2A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880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512E74F-3658-4948-AFD2-41640B30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Arbeitszeit JavaFX &amp; Android App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1D901104-B063-4242-AD03-6E15C8A1A7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278533"/>
              </p:ext>
            </p:extLst>
          </p:nvPr>
        </p:nvGraphicFramePr>
        <p:xfrm>
          <a:off x="1458982" y="647698"/>
          <a:ext cx="4640407" cy="5562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4818">
                  <a:extLst>
                    <a:ext uri="{9D8B030D-6E8A-4147-A177-3AD203B41FA5}">
                      <a16:colId xmlns:a16="http://schemas.microsoft.com/office/drawing/2014/main" val="608695240"/>
                    </a:ext>
                  </a:extLst>
                </a:gridCol>
                <a:gridCol w="1164818">
                  <a:extLst>
                    <a:ext uri="{9D8B030D-6E8A-4147-A177-3AD203B41FA5}">
                      <a16:colId xmlns:a16="http://schemas.microsoft.com/office/drawing/2014/main" val="2938834482"/>
                    </a:ext>
                  </a:extLst>
                </a:gridCol>
                <a:gridCol w="1912928">
                  <a:extLst>
                    <a:ext uri="{9D8B030D-6E8A-4147-A177-3AD203B41FA5}">
                      <a16:colId xmlns:a16="http://schemas.microsoft.com/office/drawing/2014/main" val="1995649898"/>
                    </a:ext>
                  </a:extLst>
                </a:gridCol>
                <a:gridCol w="397843">
                  <a:extLst>
                    <a:ext uri="{9D8B030D-6E8A-4147-A177-3AD203B41FA5}">
                      <a16:colId xmlns:a16="http://schemas.microsoft.com/office/drawing/2014/main" val="1533315632"/>
                    </a:ext>
                  </a:extLst>
                </a:gridCol>
              </a:tblGrid>
              <a:tr h="221847">
                <a:tc>
                  <a:txBody>
                    <a:bodyPr/>
                    <a:lstStyle/>
                    <a:p>
                      <a:pPr algn="ctr" fontAlgn="b"/>
                      <a:r>
                        <a:rPr lang="de-AT" sz="1100" u="none" strike="noStrike">
                          <a:effectLst/>
                        </a:rPr>
                        <a:t>Datum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AT" sz="1100" u="none" strike="noStrike">
                          <a:effectLst/>
                        </a:rPr>
                        <a:t>Ort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de-AT" sz="1100" u="none" strike="noStrike">
                          <a:effectLst/>
                        </a:rPr>
                        <a:t>Anzahl Stunden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 hMerge="1">
                  <a:txBody>
                    <a:bodyPr/>
                    <a:lstStyle/>
                    <a:p>
                      <a:endParaRPr lang="de-A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8181982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30.Nov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6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303381854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01.Dez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Zuhasue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4150012117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02.Dez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907814936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03.Dez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Zuhasue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4172138204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07.Dez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Zuhuase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898514816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16.Dez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040156145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18.Dez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177578294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21.Dez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4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556038907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02.Jän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8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691732377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03.Jän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4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363424935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05.Jän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7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189803842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08.Jän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361183868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13.Jän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858125189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15.Jän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Schule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497279812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17.Feb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3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869827339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20.Feb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886422381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22.Feb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Zuhasue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6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894000009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16.Mär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Zuhasue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3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3308163629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17.Mär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2020470169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18.Mär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2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3657745065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04.Apr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Zuhause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5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4071788722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06.Apr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Zuhasue 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6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902085456"/>
                  </a:ext>
                </a:extLst>
              </a:tr>
              <a:tr h="237835"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1725094814"/>
                  </a:ext>
                </a:extLst>
              </a:tr>
              <a:tr h="221847">
                <a:tc>
                  <a:txBody>
                    <a:bodyPr/>
                    <a:lstStyle/>
                    <a:p>
                      <a:pPr algn="l" fontAlgn="b"/>
                      <a:r>
                        <a:rPr lang="de-AT" sz="1100" u="none" strike="noStrike">
                          <a:effectLst/>
                        </a:rPr>
                        <a:t>Summe: 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de-AT" sz="1100" u="none" strike="noStrike">
                          <a:effectLst/>
                        </a:rPr>
                        <a:t>91</a:t>
                      </a:r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de-A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33" marR="9433" marT="9433" marB="0" anchor="b"/>
                </a:tc>
                <a:extLst>
                  <a:ext uri="{0D108BD9-81ED-4DB2-BD59-A6C34878D82A}">
                    <a16:rowId xmlns:a16="http://schemas.microsoft.com/office/drawing/2014/main" val="3793499959"/>
                  </a:ext>
                </a:extLst>
              </a:tr>
            </a:tbl>
          </a:graphicData>
        </a:graphic>
      </p:graphicFrame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1F1490-EAF1-4F52-BF24-3F49548C1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JavaFx/Android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1169F2-2D01-42EA-9768-C6DB0791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8130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C2F4AB-D3D5-4372-9B09-3C765942C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TRIGGER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29FEC5-1CBD-45CE-8A76-F7C4E8546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BEFORE INSERT</a:t>
            </a:r>
          </a:p>
          <a:p>
            <a:pPr lvl="1"/>
            <a:r>
              <a:rPr lang="de-AT" dirty="0"/>
              <a:t>Falls ein Feld bei der Registrierung des Users leer ist wird der Trigger ausgelöst.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FB08B8-9E40-4BB4-AF5F-D90C507B4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Datenbank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F0B3424-DD5D-41EA-A4A0-0F8C7826D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847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BAE1DB-FFE0-44C5-AC8E-C8C99E5A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de-AT" dirty="0"/>
              <a:t>Funktionen der JavaFX Applikation 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C4DE903-EE8E-4D87-826B-39D1A022E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4762" y="1919924"/>
            <a:ext cx="8946541" cy="4195481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de-AT" dirty="0"/>
              <a:t>User kann registriert werden. Entweder als Admin oder als normaler User</a:t>
            </a:r>
          </a:p>
          <a:p>
            <a:pPr lvl="0"/>
            <a:r>
              <a:rPr lang="de-AT" dirty="0"/>
              <a:t>User oder Admin können sich einloggen</a:t>
            </a:r>
          </a:p>
          <a:p>
            <a:pPr lvl="0"/>
            <a:r>
              <a:rPr lang="de-AT" dirty="0"/>
              <a:t>Die Liste der gefundenen Gegenstände wird angezeigt.</a:t>
            </a:r>
          </a:p>
          <a:p>
            <a:pPr lvl="0"/>
            <a:r>
              <a:rPr lang="de-AT" dirty="0"/>
              <a:t>Gegenstände können gefiltert werden</a:t>
            </a:r>
          </a:p>
          <a:p>
            <a:pPr lvl="0"/>
            <a:r>
              <a:rPr lang="de-AT" dirty="0"/>
              <a:t>Admin und User der, das Gegenstand erstellt haben können die Gegenstände löschen oder ändern</a:t>
            </a:r>
          </a:p>
          <a:p>
            <a:pPr lvl="0"/>
            <a:r>
              <a:rPr lang="de-AT" dirty="0"/>
              <a:t>Beim Klick auf einen Gegenstand, taucht rechts daneben das eingefügte Bild auf</a:t>
            </a:r>
          </a:p>
          <a:p>
            <a:pPr lvl="0"/>
            <a:r>
              <a:rPr lang="de-AT" dirty="0"/>
              <a:t>Falls ein Überbegriff fehlt, kann dieser leicht eingefügt werden</a:t>
            </a:r>
          </a:p>
          <a:p>
            <a:pPr lvl="0"/>
            <a:r>
              <a:rPr lang="de-AT" dirty="0"/>
              <a:t>Es wird angezeigt, welcher Benutzer zurzeit eingeloggt ist. </a:t>
            </a:r>
          </a:p>
          <a:p>
            <a:pPr lvl="0"/>
            <a:r>
              <a:rPr lang="de-AT" dirty="0"/>
              <a:t>Passwort wird in der Datenbank verschlüsselt angezeigt. </a:t>
            </a:r>
          </a:p>
          <a:p>
            <a:pPr marL="0" lvl="0" indent="0">
              <a:buNone/>
            </a:pPr>
            <a:endParaRPr lang="de-AT" dirty="0"/>
          </a:p>
          <a:p>
            <a:pPr marL="0" indent="0">
              <a:buNone/>
            </a:pPr>
            <a:endParaRPr lang="de-AT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7163831-E165-4097-AB35-94028635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</a:t>
            </a:r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30ADE1-2ADE-468A-85CD-343520C4E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859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23F12-4150-42BA-9205-70BDEDE89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Funktionen der Android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F20AC5-9B6F-49E4-ABC6-0238AD46F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+ Dem User ist eine </a:t>
            </a:r>
            <a:r>
              <a:rPr lang="de-AT" dirty="0" err="1"/>
              <a:t>Map</a:t>
            </a:r>
            <a:r>
              <a:rPr lang="de-AT" dirty="0"/>
              <a:t> ersichtlich</a:t>
            </a:r>
          </a:p>
          <a:p>
            <a:r>
              <a:rPr lang="de-AT" dirty="0"/>
              <a:t>+ Der User kann sein Profil ansehen</a:t>
            </a:r>
          </a:p>
          <a:p>
            <a:r>
              <a:rPr lang="de-AT" dirty="0"/>
              <a:t>+ Der User kann ein Menü öffnen ~ auf die Seite wischen</a:t>
            </a:r>
          </a:p>
          <a:p>
            <a:r>
              <a:rPr lang="de-AT" dirty="0"/>
              <a:t>+ Der User kann Statistiken von Stätten sehen wieviel verloren wurde</a:t>
            </a:r>
          </a:p>
          <a:p>
            <a:r>
              <a:rPr lang="de-AT" dirty="0"/>
              <a:t>- App arbeitet ohne Datenbank und Webservice</a:t>
            </a:r>
          </a:p>
          <a:p>
            <a:r>
              <a:rPr lang="de-AT" dirty="0"/>
              <a:t>- </a:t>
            </a:r>
            <a:r>
              <a:rPr lang="de-AT" dirty="0" err="1"/>
              <a:t>Hardcodierte</a:t>
            </a:r>
            <a:r>
              <a:rPr lang="de-AT" dirty="0"/>
              <a:t> Testdaten</a:t>
            </a:r>
          </a:p>
          <a:p>
            <a:r>
              <a:rPr lang="de-AT" dirty="0"/>
              <a:t>- Stürzt am Ende ab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46AE33-034C-48C1-9492-1B16D65CF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	Android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DA1DDD6-51FE-4073-A02E-30ACE49AC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1179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6082C45-53BB-420A-A7F2-FAEDDD76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Live Demos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35DBA86-755D-4AE8-BFCA-80B42985E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75803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10">
            <a:extLst>
              <a:ext uri="{FF2B5EF4-FFF2-40B4-BE49-F238E27FC236}">
                <a16:creationId xmlns:a16="http://schemas.microsoft.com/office/drawing/2014/main" id="{C9ECDD5C-152A-4CC7-8333-0F367B3A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8" name="Picture 12">
            <a:extLst>
              <a:ext uri="{FF2B5EF4-FFF2-40B4-BE49-F238E27FC236}">
                <a16:creationId xmlns:a16="http://schemas.microsoft.com/office/drawing/2014/main" id="{7F5C92A3-369B-43F3-BDCE-E560B1B0E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9" name="Oval 14">
            <a:extLst>
              <a:ext uri="{FF2B5EF4-FFF2-40B4-BE49-F238E27FC236}">
                <a16:creationId xmlns:a16="http://schemas.microsoft.com/office/drawing/2014/main" id="{AEBE9F1A-B38D-446E-83AE-14B17CE77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16">
            <a:extLst>
              <a:ext uri="{FF2B5EF4-FFF2-40B4-BE49-F238E27FC236}">
                <a16:creationId xmlns:a16="http://schemas.microsoft.com/office/drawing/2014/main" id="{915B5014-A7EC-4BA6-9C83-8840CF81D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18">
            <a:extLst>
              <a:ext uri="{FF2B5EF4-FFF2-40B4-BE49-F238E27FC236}">
                <a16:creationId xmlns:a16="http://schemas.microsoft.com/office/drawing/2014/main" id="{022C43AB-86D7-420D-8AD7-DC0A15FDD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2" name="Rectangle 20">
            <a:extLst>
              <a:ext uri="{FF2B5EF4-FFF2-40B4-BE49-F238E27FC236}">
                <a16:creationId xmlns:a16="http://schemas.microsoft.com/office/drawing/2014/main" id="{5E3EB826-A471-488F-9E8A-D65528A3C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3" name="Rectangle 22">
            <a:extLst>
              <a:ext uri="{FF2B5EF4-FFF2-40B4-BE49-F238E27FC236}">
                <a16:creationId xmlns:a16="http://schemas.microsoft.com/office/drawing/2014/main" id="{4309F268-A45B-4517-B03F-2774BAE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63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WhatsApp Video 2020-04-22 at 02.00.55">
            <a:hlinkClick r:id="" action="ppaction://media"/>
            <a:extLst>
              <a:ext uri="{FF2B5EF4-FFF2-40B4-BE49-F238E27FC236}">
                <a16:creationId xmlns:a16="http://schemas.microsoft.com/office/drawing/2014/main" id="{5946D418-69EB-480B-B70C-166690B09F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7675" y="48072"/>
            <a:ext cx="11199665" cy="6299811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CE1D94C2-A699-41F8-92FB-BB4E4293F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	JavaFx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F612FAE-B905-4640-B0C4-90460BDE5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062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5A2CE24-6E67-4594-A4A4-91EE06CE8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Android App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20200422_014503_720P">
            <a:hlinkClick r:id="" action="ppaction://media"/>
            <a:extLst>
              <a:ext uri="{FF2B5EF4-FFF2-40B4-BE49-F238E27FC236}">
                <a16:creationId xmlns:a16="http://schemas.microsoft.com/office/drawing/2014/main" id="{E4E617C0-CD77-4304-8D72-0100DB66EA7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041017" y="647698"/>
            <a:ext cx="3476336" cy="5562139"/>
          </a:xfrm>
          <a:prstGeom prst="rect">
            <a:avLst/>
          </a:prstGeom>
          <a:effectLst/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69F567-62DB-4138-A610-58474935C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	Android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2BDA62-A2E8-486B-8447-91D13EFA2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888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C5E496-3901-4BFC-AF25-560DAED3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Ziele von Iteration 2: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DB6598A-7A82-4AB5-B90D-E416CE6F3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JavaFX</a:t>
            </a:r>
          </a:p>
          <a:p>
            <a:pPr lvl="1"/>
            <a:r>
              <a:rPr lang="de-A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Eingeteilt ob Gegenstand verloren oder gefunden</a:t>
            </a:r>
          </a:p>
          <a:p>
            <a:pPr lvl="1"/>
            <a:r>
              <a:rPr lang="de-A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Bessere Fehlermeldungen bzw. Überprüfungen</a:t>
            </a:r>
          </a:p>
          <a:p>
            <a:pPr lvl="1"/>
            <a:r>
              <a:rPr lang="de-A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Mögliche Design Änderung</a:t>
            </a:r>
          </a:p>
          <a:p>
            <a:r>
              <a:rPr lang="de-AT" dirty="0">
                <a:solidFill>
                  <a:srgbClr val="92D050"/>
                </a:solidFill>
              </a:rPr>
              <a:t>Android App</a:t>
            </a:r>
          </a:p>
          <a:p>
            <a:pPr lvl="1"/>
            <a:r>
              <a:rPr lang="de-AT" dirty="0">
                <a:solidFill>
                  <a:srgbClr val="92D050"/>
                </a:solidFill>
              </a:rPr>
              <a:t>In der App soll eine Statistik angezeigt werden, in welchen Bereich die meisten Gegenstände gefunden bzw. verloren worden sind</a:t>
            </a:r>
          </a:p>
          <a:p>
            <a:pPr lvl="1"/>
            <a:r>
              <a:rPr lang="de-AT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 der </a:t>
            </a:r>
            <a:r>
              <a:rPr lang="de-AT" sz="2000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Map</a:t>
            </a:r>
            <a:r>
              <a:rPr lang="de-AT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werden die „Kritischen“ Orte angezeigt. </a:t>
            </a:r>
          </a:p>
          <a:p>
            <a:r>
              <a:rPr lang="de-AT" dirty="0">
                <a:solidFill>
                  <a:srgbClr val="92D050"/>
                </a:solidFill>
              </a:rPr>
              <a:t>Datenbank</a:t>
            </a:r>
          </a:p>
          <a:p>
            <a:pPr lvl="1"/>
            <a:r>
              <a:rPr lang="de-AT" dirty="0">
                <a:solidFill>
                  <a:srgbClr val="92D050"/>
                </a:solidFill>
              </a:rPr>
              <a:t>Trigger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0C208E1-7EE9-439D-9691-95F856B3B38C}"/>
              </a:ext>
            </a:extLst>
          </p:cNvPr>
          <p:cNvSpPr txBox="1"/>
          <p:nvPr/>
        </p:nvSpPr>
        <p:spPr>
          <a:xfrm>
            <a:off x="6928811" y="335279"/>
            <a:ext cx="3122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Alternative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Nicht umgesetzt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AT" dirty="0">
                <a:solidFill>
                  <a:srgbClr val="92D050"/>
                </a:solidFill>
              </a:rPr>
              <a:t>Umgesetzt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186AEE-A81A-4D1B-8BDD-19D943641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JavaFX/Android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D5280F-BFBA-4F3A-B980-FEA7CE977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13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37B996-B6BC-4CB9-90F9-EA38E72E9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Einführung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98399A-9D67-4B7D-9661-D5B90CD98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Was ist </a:t>
            </a:r>
            <a:r>
              <a:rPr lang="de-AT" dirty="0" err="1"/>
              <a:t>ohFound</a:t>
            </a:r>
            <a:r>
              <a:rPr lang="de-AT" dirty="0"/>
              <a:t>?</a:t>
            </a:r>
          </a:p>
          <a:p>
            <a:r>
              <a:rPr lang="de-AT" dirty="0"/>
              <a:t>Wie kam es zu der Idee? </a:t>
            </a:r>
          </a:p>
          <a:p>
            <a:r>
              <a:rPr lang="de-AT" dirty="0"/>
              <a:t>Wozu hilft </a:t>
            </a:r>
            <a:r>
              <a:rPr lang="de-AT" dirty="0" err="1"/>
              <a:t>ohFound</a:t>
            </a:r>
            <a:r>
              <a:rPr lang="de-AT" dirty="0"/>
              <a:t>?</a:t>
            </a:r>
          </a:p>
          <a:p>
            <a:pPr marL="0" indent="0">
              <a:buNone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49180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256648-91DE-4A1F-8A9B-36D69E8CA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Teil </a:t>
            </a:r>
            <a:r>
              <a:rPr lang="de-AT" dirty="0" err="1"/>
              <a:t>Pratljacic</a:t>
            </a:r>
            <a:r>
              <a:rPr lang="de-AT"/>
              <a:t> ~</a:t>
            </a:r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C8325BD-8A88-490B-A9E1-408B1F2146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237999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A90FFA-0F6F-724D-BEEF-DB545B235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9552802" cy="3329581"/>
          </a:xfrm>
        </p:spPr>
        <p:txBody>
          <a:bodyPr/>
          <a:lstStyle/>
          <a:p>
            <a:r>
              <a:rPr lang="en-US" dirty="0" err="1"/>
              <a:t>Vielen</a:t>
            </a:r>
            <a:r>
              <a:rPr lang="en-US" dirty="0"/>
              <a:t> Dank </a:t>
            </a:r>
            <a:r>
              <a:rPr lang="en-US" dirty="0" err="1"/>
              <a:t>für</a:t>
            </a:r>
            <a:r>
              <a:rPr lang="en-US" dirty="0"/>
              <a:t> </a:t>
            </a:r>
            <a:r>
              <a:rPr lang="en-US" dirty="0" err="1"/>
              <a:t>eure</a:t>
            </a:r>
            <a:r>
              <a:rPr lang="en-US" dirty="0"/>
              <a:t> </a:t>
            </a:r>
            <a:r>
              <a:rPr lang="en-US" dirty="0" err="1"/>
              <a:t>Aufmerksamkeit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FACE1DA-5E87-2741-95D7-00E3E7427D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79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872EFAE-C3EB-4154-936E-D2424412C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Teil </a:t>
            </a:r>
            <a:r>
              <a:rPr lang="de-AT" dirty="0" err="1"/>
              <a:t>Mikula</a:t>
            </a:r>
            <a:r>
              <a:rPr lang="de-AT" dirty="0"/>
              <a:t> ~ 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A274F2-DADB-410D-A275-99A1A6F6C6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0122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96E2FAA2-4072-43ED-9EFA-AAFD6D96E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6" y="2861733"/>
            <a:ext cx="9884519" cy="1915647"/>
          </a:xfrm>
        </p:spPr>
        <p:txBody>
          <a:bodyPr/>
          <a:lstStyle/>
          <a:p>
            <a:r>
              <a:rPr lang="de-AT" dirty="0"/>
              <a:t>Teil Djedovic  ~ JavaFX &amp; Android App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615193E-ECBA-4D2A-8714-7DDAEA10FD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0C7D00B-1622-4907-A593-3F0B1A612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97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6BA3D2-8982-4B91-891D-C9865B34E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de-AT">
                <a:solidFill>
                  <a:srgbClr val="EBEBEB"/>
                </a:solidFill>
              </a:rPr>
              <a:t>Iteration 3</a:t>
            </a:r>
            <a:br>
              <a:rPr lang="de-AT">
                <a:solidFill>
                  <a:srgbClr val="EBEBEB"/>
                </a:solidFill>
              </a:rPr>
            </a:br>
            <a:endParaRPr lang="de-AT">
              <a:solidFill>
                <a:srgbClr val="EBEBEB"/>
              </a:solidFill>
            </a:endParaRPr>
          </a:p>
        </p:txBody>
      </p:sp>
      <p:sp>
        <p:nvSpPr>
          <p:cNvPr id="19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10" name="Inhaltsplatzhalter 3">
            <a:extLst>
              <a:ext uri="{FF2B5EF4-FFF2-40B4-BE49-F238E27FC236}">
                <a16:creationId xmlns:a16="http://schemas.microsoft.com/office/drawing/2014/main" id="{F13508DD-C9D3-45E4-9F71-E237150FD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3992" y="1664596"/>
            <a:ext cx="5729177" cy="3709641"/>
          </a:xfrm>
          <a:prstGeom prst="rect">
            <a:avLst/>
          </a:prstGeom>
          <a:effectLst/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281698A-22A7-4A67-8362-42AFD109B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Trigger</a:t>
            </a:r>
          </a:p>
          <a:p>
            <a:r>
              <a:rPr lang="en-US" dirty="0">
                <a:solidFill>
                  <a:srgbClr val="EBEBEB"/>
                </a:solidFill>
              </a:rPr>
              <a:t>Android App</a:t>
            </a:r>
          </a:p>
          <a:p>
            <a:pPr lvl="1"/>
            <a:r>
              <a:rPr lang="de-DE" dirty="0" err="1">
                <a:solidFill>
                  <a:srgbClr val="EBEBEB"/>
                </a:solidFill>
              </a:rPr>
              <a:t>Map</a:t>
            </a:r>
            <a:r>
              <a:rPr lang="de-DE" dirty="0">
                <a:solidFill>
                  <a:srgbClr val="EBEBEB"/>
                </a:solidFill>
              </a:rPr>
              <a:t> markiert wo am meisten Verloren wurde</a:t>
            </a:r>
          </a:p>
          <a:p>
            <a:pPr lvl="1"/>
            <a:r>
              <a:rPr lang="de-DE" dirty="0">
                <a:solidFill>
                  <a:srgbClr val="EBEBEB"/>
                </a:solidFill>
              </a:rPr>
              <a:t>Statistik ~ in welcher Stadt wieviel verloren/</a:t>
            </a:r>
            <a:r>
              <a:rPr lang="de-DE" dirty="0" err="1">
                <a:solidFill>
                  <a:srgbClr val="EBEBEB"/>
                </a:solidFill>
              </a:rPr>
              <a:t>gefundn</a:t>
            </a:r>
            <a:r>
              <a:rPr lang="de-DE" dirty="0">
                <a:solidFill>
                  <a:srgbClr val="EBEBEB"/>
                </a:solidFill>
              </a:rPr>
              <a:t> wurde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F6F0E59-535B-4684-846E-E4BE73FD7A73}"/>
              </a:ext>
            </a:extLst>
          </p:cNvPr>
          <p:cNvSpPr/>
          <p:nvPr/>
        </p:nvSpPr>
        <p:spPr>
          <a:xfrm>
            <a:off x="9771017" y="2847703"/>
            <a:ext cx="2052152" cy="1288868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D9BAC92-B7B4-470D-9EED-CB908C39E782}"/>
              </a:ext>
            </a:extLst>
          </p:cNvPr>
          <p:cNvSpPr txBox="1"/>
          <p:nvPr/>
        </p:nvSpPr>
        <p:spPr>
          <a:xfrm>
            <a:off x="9283337" y="4570738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AT" dirty="0"/>
              <a:t>Trigger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AD2D3F-46BF-4AC2-81E5-77BA8D4B7D43}"/>
              </a:ext>
            </a:extLst>
          </p:cNvPr>
          <p:cNvSpPr/>
          <p:nvPr/>
        </p:nvSpPr>
        <p:spPr>
          <a:xfrm>
            <a:off x="9213669" y="4423954"/>
            <a:ext cx="1123406" cy="696686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8C77A36A-F202-43A5-BD2D-6BD6C26EC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JavaFx/Android</a:t>
            </a:r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4EEE823-6918-4EBC-B334-757DCE6D6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83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62B8C9-25AC-4743-A6E9-0345171CE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1837" y="1454963"/>
            <a:ext cx="3342462" cy="33083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/>
              <a:t>Use Case Diagram</a:t>
            </a:r>
          </a:p>
        </p:txBody>
      </p:sp>
      <p:pic>
        <p:nvPicPr>
          <p:cNvPr id="4" name="Inhaltsplatzhalter 3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76D7ED4F-9C99-4BA1-9436-3056F80CA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/>
          <a:srcRect t="701" r="2" b="2"/>
          <a:stretch/>
        </p:blipFill>
        <p:spPr>
          <a:xfrm>
            <a:off x="607848" y="609601"/>
            <a:ext cx="6946288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DF0964A-DB91-4BDB-918C-754AE57F1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4E7C9B6-D17F-4963-B300-EEFD06184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86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902EE093-315C-4901-94F5-7924E39E9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35458" y="729143"/>
            <a:ext cx="9150807" cy="3202781"/>
          </a:xfrm>
          <a:prstGeom prst="rect">
            <a:avLst/>
          </a:prstGeom>
          <a:effectLst/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FB1ACD3-C9B9-4F02-99D3-22A9981C3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Domain Modell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8927DA-68D3-469C-A845-E62EFDEC6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0F5FCE-2852-417B-BF43-698F15E2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031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7B325C-3E35-45CF-9D07-3BCB281F3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7F128C-E145-4459-B0E8-F02F61B56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925" y="1325880"/>
            <a:ext cx="3352375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Aktivitätsdiagramm </a:t>
            </a:r>
          </a:p>
        </p:txBody>
      </p:sp>
      <p:sp>
        <p:nvSpPr>
          <p:cNvPr id="23" name="Freeform 36">
            <a:extLst>
              <a:ext uri="{FF2B5EF4-FFF2-40B4-BE49-F238E27FC236}">
                <a16:creationId xmlns:a16="http://schemas.microsoft.com/office/drawing/2014/main" id="{C24BEC42-AFF3-40D1-93A2-A27A42E1E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608F427C-1EC9-4280-9367-F2B3AA063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809954" cy="6858000"/>
          </a:xfrm>
          <a:custGeom>
            <a:avLst/>
            <a:gdLst>
              <a:gd name="connsiteX0" fmla="*/ 6465239 w 7809954"/>
              <a:gd name="connsiteY0" fmla="*/ 0 h 6858000"/>
              <a:gd name="connsiteX1" fmla="*/ 7808777 w 7809954"/>
              <a:gd name="connsiteY1" fmla="*/ 0 h 6858000"/>
              <a:gd name="connsiteX2" fmla="*/ 7783732 w 7809954"/>
              <a:gd name="connsiteY2" fmla="*/ 155676 h 6858000"/>
              <a:gd name="connsiteX3" fmla="*/ 7759863 w 7809954"/>
              <a:gd name="connsiteY3" fmla="*/ 310667 h 6858000"/>
              <a:gd name="connsiteX4" fmla="*/ 7736499 w 7809954"/>
              <a:gd name="connsiteY4" fmla="*/ 466344 h 6858000"/>
              <a:gd name="connsiteX5" fmla="*/ 7716496 w 7809954"/>
              <a:gd name="connsiteY5" fmla="*/ 622706 h 6858000"/>
              <a:gd name="connsiteX6" fmla="*/ 7696325 w 7809954"/>
              <a:gd name="connsiteY6" fmla="*/ 778383 h 6858000"/>
              <a:gd name="connsiteX7" fmla="*/ 7677499 w 7809954"/>
              <a:gd name="connsiteY7" fmla="*/ 934745 h 6858000"/>
              <a:gd name="connsiteX8" fmla="*/ 7661363 w 7809954"/>
              <a:gd name="connsiteY8" fmla="*/ 1089050 h 6858000"/>
              <a:gd name="connsiteX9" fmla="*/ 7646067 w 7809954"/>
              <a:gd name="connsiteY9" fmla="*/ 1245413 h 6858000"/>
              <a:gd name="connsiteX10" fmla="*/ 7632115 w 7809954"/>
              <a:gd name="connsiteY10" fmla="*/ 1401089 h 6858000"/>
              <a:gd name="connsiteX11" fmla="*/ 7620013 w 7809954"/>
              <a:gd name="connsiteY11" fmla="*/ 1554023 h 6858000"/>
              <a:gd name="connsiteX12" fmla="*/ 7607910 w 7809954"/>
              <a:gd name="connsiteY12" fmla="*/ 1709013 h 6858000"/>
              <a:gd name="connsiteX13" fmla="*/ 7597825 w 7809954"/>
              <a:gd name="connsiteY13" fmla="*/ 1861947 h 6858000"/>
              <a:gd name="connsiteX14" fmla="*/ 7589925 w 7809954"/>
              <a:gd name="connsiteY14" fmla="*/ 2014880 h 6858000"/>
              <a:gd name="connsiteX15" fmla="*/ 7581688 w 7809954"/>
              <a:gd name="connsiteY15" fmla="*/ 2167128 h 6858000"/>
              <a:gd name="connsiteX16" fmla="*/ 7574797 w 7809954"/>
              <a:gd name="connsiteY16" fmla="*/ 2318004 h 6858000"/>
              <a:gd name="connsiteX17" fmla="*/ 7569922 w 7809954"/>
              <a:gd name="connsiteY17" fmla="*/ 2467508 h 6858000"/>
              <a:gd name="connsiteX18" fmla="*/ 7565720 w 7809954"/>
              <a:gd name="connsiteY18" fmla="*/ 2617013 h 6858000"/>
              <a:gd name="connsiteX19" fmla="*/ 7561686 w 7809954"/>
              <a:gd name="connsiteY19" fmla="*/ 2765145 h 6858000"/>
              <a:gd name="connsiteX20" fmla="*/ 7559837 w 7809954"/>
              <a:gd name="connsiteY20" fmla="*/ 2911221 h 6858000"/>
              <a:gd name="connsiteX21" fmla="*/ 7557820 w 7809954"/>
              <a:gd name="connsiteY21" fmla="*/ 3057296 h 6858000"/>
              <a:gd name="connsiteX22" fmla="*/ 7556811 w 7809954"/>
              <a:gd name="connsiteY22" fmla="*/ 3201314 h 6858000"/>
              <a:gd name="connsiteX23" fmla="*/ 7557820 w 7809954"/>
              <a:gd name="connsiteY23" fmla="*/ 3343960 h 6858000"/>
              <a:gd name="connsiteX24" fmla="*/ 7557820 w 7809954"/>
              <a:gd name="connsiteY24" fmla="*/ 3485235 h 6858000"/>
              <a:gd name="connsiteX25" fmla="*/ 7559837 w 7809954"/>
              <a:gd name="connsiteY25" fmla="*/ 3625138 h 6858000"/>
              <a:gd name="connsiteX26" fmla="*/ 7562862 w 7809954"/>
              <a:gd name="connsiteY26" fmla="*/ 3762298 h 6858000"/>
              <a:gd name="connsiteX27" fmla="*/ 7565720 w 7809954"/>
              <a:gd name="connsiteY27" fmla="*/ 3898087 h 6858000"/>
              <a:gd name="connsiteX28" fmla="*/ 7568914 w 7809954"/>
              <a:gd name="connsiteY28" fmla="*/ 4031132 h 6858000"/>
              <a:gd name="connsiteX29" fmla="*/ 7573788 w 7809954"/>
              <a:gd name="connsiteY29" fmla="*/ 4163491 h 6858000"/>
              <a:gd name="connsiteX30" fmla="*/ 7578999 w 7809954"/>
              <a:gd name="connsiteY30" fmla="*/ 4293793 h 6858000"/>
              <a:gd name="connsiteX31" fmla="*/ 7583705 w 7809954"/>
              <a:gd name="connsiteY31" fmla="*/ 4421352 h 6858000"/>
              <a:gd name="connsiteX32" fmla="*/ 7596985 w 7809954"/>
              <a:gd name="connsiteY32" fmla="*/ 4670298 h 6858000"/>
              <a:gd name="connsiteX33" fmla="*/ 7611104 w 7809954"/>
              <a:gd name="connsiteY33" fmla="*/ 4908956 h 6858000"/>
              <a:gd name="connsiteX34" fmla="*/ 7625896 w 7809954"/>
              <a:gd name="connsiteY34" fmla="*/ 5138013 h 6858000"/>
              <a:gd name="connsiteX35" fmla="*/ 7642201 w 7809954"/>
              <a:gd name="connsiteY35" fmla="*/ 5354726 h 6858000"/>
              <a:gd name="connsiteX36" fmla="*/ 7659178 w 7809954"/>
              <a:gd name="connsiteY36" fmla="*/ 5561838 h 6858000"/>
              <a:gd name="connsiteX37" fmla="*/ 7677499 w 7809954"/>
              <a:gd name="connsiteY37" fmla="*/ 5753862 h 6858000"/>
              <a:gd name="connsiteX38" fmla="*/ 7695485 w 7809954"/>
              <a:gd name="connsiteY38" fmla="*/ 5934227 h 6858000"/>
              <a:gd name="connsiteX39" fmla="*/ 7713470 w 7809954"/>
              <a:gd name="connsiteY39" fmla="*/ 6100191 h 6858000"/>
              <a:gd name="connsiteX40" fmla="*/ 7730447 w 7809954"/>
              <a:gd name="connsiteY40" fmla="*/ 6252438 h 6858000"/>
              <a:gd name="connsiteX41" fmla="*/ 7746584 w 7809954"/>
              <a:gd name="connsiteY41" fmla="*/ 6387541 h 6858000"/>
              <a:gd name="connsiteX42" fmla="*/ 7761880 w 7809954"/>
              <a:gd name="connsiteY42" fmla="*/ 6509613 h 6858000"/>
              <a:gd name="connsiteX43" fmla="*/ 7774655 w 7809954"/>
              <a:gd name="connsiteY43" fmla="*/ 6612483 h 6858000"/>
              <a:gd name="connsiteX44" fmla="*/ 7786757 w 7809954"/>
              <a:gd name="connsiteY44" fmla="*/ 6698894 h 6858000"/>
              <a:gd name="connsiteX45" fmla="*/ 7804071 w 7809954"/>
              <a:gd name="connsiteY45" fmla="*/ 6817538 h 6858000"/>
              <a:gd name="connsiteX46" fmla="*/ 7809954 w 7809954"/>
              <a:gd name="connsiteY46" fmla="*/ 6858000 h 6858000"/>
              <a:gd name="connsiteX47" fmla="*/ 7157124 w 7809954"/>
              <a:gd name="connsiteY47" fmla="*/ 6858000 h 6858000"/>
              <a:gd name="connsiteX48" fmla="*/ 7157124 w 7809954"/>
              <a:gd name="connsiteY48" fmla="*/ 6858000 h 6858000"/>
              <a:gd name="connsiteX49" fmla="*/ 0 w 7809954"/>
              <a:gd name="connsiteY49" fmla="*/ 6858000 h 6858000"/>
              <a:gd name="connsiteX50" fmla="*/ 0 w 7809954"/>
              <a:gd name="connsiteY50" fmla="*/ 0 h 6858000"/>
              <a:gd name="connsiteX51" fmla="*/ 6465239 w 780995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7809954" h="6858000">
                <a:moveTo>
                  <a:pt x="6465239" y="0"/>
                </a:moveTo>
                <a:lnTo>
                  <a:pt x="7808777" y="0"/>
                </a:lnTo>
                <a:lnTo>
                  <a:pt x="7783732" y="155676"/>
                </a:lnTo>
                <a:lnTo>
                  <a:pt x="7759863" y="310667"/>
                </a:lnTo>
                <a:lnTo>
                  <a:pt x="7736499" y="466344"/>
                </a:lnTo>
                <a:lnTo>
                  <a:pt x="7716496" y="622706"/>
                </a:lnTo>
                <a:lnTo>
                  <a:pt x="7696325" y="778383"/>
                </a:lnTo>
                <a:lnTo>
                  <a:pt x="7677499" y="934745"/>
                </a:lnTo>
                <a:lnTo>
                  <a:pt x="7661363" y="1089050"/>
                </a:lnTo>
                <a:lnTo>
                  <a:pt x="7646067" y="1245413"/>
                </a:lnTo>
                <a:lnTo>
                  <a:pt x="7632115" y="1401089"/>
                </a:lnTo>
                <a:lnTo>
                  <a:pt x="7620013" y="1554023"/>
                </a:lnTo>
                <a:lnTo>
                  <a:pt x="7607910" y="1709013"/>
                </a:lnTo>
                <a:lnTo>
                  <a:pt x="7597825" y="1861947"/>
                </a:lnTo>
                <a:lnTo>
                  <a:pt x="7589925" y="2014880"/>
                </a:lnTo>
                <a:lnTo>
                  <a:pt x="7581688" y="2167128"/>
                </a:lnTo>
                <a:lnTo>
                  <a:pt x="7574797" y="2318004"/>
                </a:lnTo>
                <a:lnTo>
                  <a:pt x="7569922" y="2467508"/>
                </a:lnTo>
                <a:lnTo>
                  <a:pt x="7565720" y="2617013"/>
                </a:lnTo>
                <a:lnTo>
                  <a:pt x="7561686" y="2765145"/>
                </a:lnTo>
                <a:lnTo>
                  <a:pt x="7559837" y="2911221"/>
                </a:lnTo>
                <a:lnTo>
                  <a:pt x="7557820" y="3057296"/>
                </a:lnTo>
                <a:lnTo>
                  <a:pt x="7556811" y="3201314"/>
                </a:lnTo>
                <a:lnTo>
                  <a:pt x="7557820" y="3343960"/>
                </a:lnTo>
                <a:lnTo>
                  <a:pt x="7557820" y="3485235"/>
                </a:lnTo>
                <a:lnTo>
                  <a:pt x="7559837" y="3625138"/>
                </a:lnTo>
                <a:lnTo>
                  <a:pt x="7562862" y="3762298"/>
                </a:lnTo>
                <a:lnTo>
                  <a:pt x="7565720" y="3898087"/>
                </a:lnTo>
                <a:lnTo>
                  <a:pt x="7568914" y="4031132"/>
                </a:lnTo>
                <a:lnTo>
                  <a:pt x="7573788" y="4163491"/>
                </a:lnTo>
                <a:lnTo>
                  <a:pt x="7578999" y="4293793"/>
                </a:lnTo>
                <a:lnTo>
                  <a:pt x="7583705" y="4421352"/>
                </a:lnTo>
                <a:lnTo>
                  <a:pt x="7596985" y="4670298"/>
                </a:lnTo>
                <a:lnTo>
                  <a:pt x="7611104" y="4908956"/>
                </a:lnTo>
                <a:lnTo>
                  <a:pt x="7625896" y="5138013"/>
                </a:lnTo>
                <a:lnTo>
                  <a:pt x="7642201" y="5354726"/>
                </a:lnTo>
                <a:lnTo>
                  <a:pt x="7659178" y="5561838"/>
                </a:lnTo>
                <a:lnTo>
                  <a:pt x="7677499" y="5753862"/>
                </a:lnTo>
                <a:lnTo>
                  <a:pt x="7695485" y="5934227"/>
                </a:lnTo>
                <a:lnTo>
                  <a:pt x="7713470" y="6100191"/>
                </a:lnTo>
                <a:lnTo>
                  <a:pt x="7730447" y="6252438"/>
                </a:lnTo>
                <a:lnTo>
                  <a:pt x="7746584" y="6387541"/>
                </a:lnTo>
                <a:lnTo>
                  <a:pt x="7761880" y="6509613"/>
                </a:lnTo>
                <a:lnTo>
                  <a:pt x="7774655" y="6612483"/>
                </a:lnTo>
                <a:lnTo>
                  <a:pt x="7786757" y="6698894"/>
                </a:lnTo>
                <a:lnTo>
                  <a:pt x="7804071" y="6817538"/>
                </a:lnTo>
                <a:lnTo>
                  <a:pt x="7809954" y="6858000"/>
                </a:lnTo>
                <a:lnTo>
                  <a:pt x="7157124" y="6858000"/>
                </a:lnTo>
                <a:lnTo>
                  <a:pt x="7157124" y="6858000"/>
                </a:lnTo>
                <a:lnTo>
                  <a:pt x="0" y="6858000"/>
                </a:lnTo>
                <a:lnTo>
                  <a:pt x="0" y="0"/>
                </a:lnTo>
                <a:lnTo>
                  <a:pt x="646523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98810A7-E114-447A-A7D6-69B27CFB5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nhaltsplatzhalter 3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2227A146-4F3C-4F39-8B69-B89F61704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643854" y="1299588"/>
            <a:ext cx="6270662" cy="4258358"/>
          </a:xfrm>
          <a:prstGeom prst="rect">
            <a:avLst/>
          </a:prstGeom>
          <a:effectLst/>
        </p:spPr>
      </p:pic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85EBBE-FAB0-4B4B-8269-1CB1849B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JavaFx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0899B6-F3C4-453B-AEDF-3EE5BF920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5492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D8794C5-78E8-4D58-A8B4-4DDC70968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084" y="3009899"/>
            <a:ext cx="3108626" cy="533401"/>
          </a:xfrm>
        </p:spPr>
        <p:txBody>
          <a:bodyPr anchor="b">
            <a:normAutofit fontScale="90000"/>
          </a:bodyPr>
          <a:lstStyle/>
          <a:p>
            <a:r>
              <a:rPr lang="de-AT" sz="3200" dirty="0">
                <a:solidFill>
                  <a:srgbClr val="EBEBEB"/>
                </a:solidFill>
              </a:rPr>
              <a:t>Sprint Plan</a:t>
            </a:r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0554EA-87FF-4B74-B73C-8D40B09F1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1838325"/>
            <a:ext cx="3108057" cy="41814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400" dirty="0">
              <a:solidFill>
                <a:srgbClr val="FFFFFF"/>
              </a:solidFill>
            </a:endParaRP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A0DD0D9-FE9B-4172-A31C-9D2AC5C3D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451" y="2540188"/>
            <a:ext cx="6495847" cy="2387222"/>
          </a:xfrm>
          <a:prstGeom prst="rect">
            <a:avLst/>
          </a:prstGeom>
          <a:effectLst/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29CC326-D4E7-473B-9324-922A4A1F6252}"/>
              </a:ext>
            </a:extLst>
          </p:cNvPr>
          <p:cNvSpPr/>
          <p:nvPr/>
        </p:nvSpPr>
        <p:spPr>
          <a:xfrm>
            <a:off x="5048451" y="3709641"/>
            <a:ext cx="6657774" cy="719484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FE80F19-AE5B-465F-8AE8-20B19FC46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v-SE" dirty="0"/>
              <a:t>Gruppe 6         							 2019/20         				Djedovic         						Android</a:t>
            </a:r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1D75D0-45E2-4E19-B8CD-6196AF3E2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9461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884</Words>
  <Application>Microsoft Office PowerPoint</Application>
  <PresentationFormat>Breitbild</PresentationFormat>
  <Paragraphs>166</Paragraphs>
  <Slides>21</Slides>
  <Notes>0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6" baseType="lpstr">
      <vt:lpstr>Arial</vt:lpstr>
      <vt:lpstr>Calibri</vt:lpstr>
      <vt:lpstr>Century Gothic</vt:lpstr>
      <vt:lpstr>Wingdings 3</vt:lpstr>
      <vt:lpstr>Ion</vt:lpstr>
      <vt:lpstr>ohFound</vt:lpstr>
      <vt:lpstr>Einführung</vt:lpstr>
      <vt:lpstr>Teil Mikula ~ </vt:lpstr>
      <vt:lpstr>Teil Djedovic  ~ JavaFX &amp; Android App</vt:lpstr>
      <vt:lpstr>Iteration 3 </vt:lpstr>
      <vt:lpstr>Use Case Diagram</vt:lpstr>
      <vt:lpstr>Domain Modell</vt:lpstr>
      <vt:lpstr>Aktivitätsdiagramm </vt:lpstr>
      <vt:lpstr>Sprint Plan</vt:lpstr>
      <vt:lpstr>Routen</vt:lpstr>
      <vt:lpstr>Change Management</vt:lpstr>
      <vt:lpstr>Arbeitszeit JavaFX &amp; Android App</vt:lpstr>
      <vt:lpstr>TRIGGER</vt:lpstr>
      <vt:lpstr>Funktionen der JavaFX Applikation </vt:lpstr>
      <vt:lpstr>Funktionen der Android App</vt:lpstr>
      <vt:lpstr>Live Demos</vt:lpstr>
      <vt:lpstr>PowerPoint-Präsentation</vt:lpstr>
      <vt:lpstr>Android App</vt:lpstr>
      <vt:lpstr>Ziele von Iteration 2: </vt:lpstr>
      <vt:lpstr>Teil Pratljacic ~</vt:lpstr>
      <vt:lpstr>Vielen Dank für eure Aufmerksamkeit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ohFound</dc:title>
  <dc:creator>DJEDOVIĆ Andrea, 5AHIF</dc:creator>
  <cp:lastModifiedBy>DJEDOVIĆ Andrea, 5AHIF</cp:lastModifiedBy>
  <cp:revision>2</cp:revision>
  <dcterms:created xsi:type="dcterms:W3CDTF">2020-04-22T00:43:27Z</dcterms:created>
  <dcterms:modified xsi:type="dcterms:W3CDTF">2020-04-22T00:48:56Z</dcterms:modified>
</cp:coreProperties>
</file>